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6"/>
  </p:notesMasterIdLst>
  <p:sldIdLst>
    <p:sldId id="271" r:id="rId6"/>
    <p:sldId id="257" r:id="rId7"/>
    <p:sldId id="369" r:id="rId8"/>
    <p:sldId id="400" r:id="rId9"/>
    <p:sldId id="396" r:id="rId10"/>
    <p:sldId id="395" r:id="rId11"/>
    <p:sldId id="334" r:id="rId12"/>
    <p:sldId id="371" r:id="rId13"/>
    <p:sldId id="325" r:id="rId14"/>
    <p:sldId id="372" r:id="rId15"/>
    <p:sldId id="373" r:id="rId16"/>
    <p:sldId id="374" r:id="rId17"/>
    <p:sldId id="380" r:id="rId18"/>
    <p:sldId id="378" r:id="rId19"/>
    <p:sldId id="379" r:id="rId20"/>
    <p:sldId id="381" r:id="rId21"/>
    <p:sldId id="383" r:id="rId22"/>
    <p:sldId id="398" r:id="rId23"/>
    <p:sldId id="344" r:id="rId24"/>
    <p:sldId id="384" r:id="rId25"/>
    <p:sldId id="385" r:id="rId26"/>
    <p:sldId id="397" r:id="rId27"/>
    <p:sldId id="386" r:id="rId28"/>
    <p:sldId id="387" r:id="rId29"/>
    <p:sldId id="388" r:id="rId30"/>
    <p:sldId id="389" r:id="rId31"/>
    <p:sldId id="390" r:id="rId32"/>
    <p:sldId id="393" r:id="rId33"/>
    <p:sldId id="394" r:id="rId34"/>
    <p:sldId id="266" r:id="rId3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8F722-3597-BF88-0743-61A0D665F383}" name="Sowers, Mark E CIV DHS (USA)" initials="" userId="S::Mark.E.Sowers@uscg.mil::d3bb4a34-a24b-4762-a17e-81e0e2f6f88e" providerId="AD"/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46"/>
    <p:restoredTop sz="86400"/>
  </p:normalViewPr>
  <p:slideViewPr>
    <p:cSldViewPr snapToGrid="0" snapToObjects="1">
      <p:cViewPr varScale="1">
        <p:scale>
          <a:sx n="92" d="100"/>
          <a:sy n="92" d="100"/>
        </p:scale>
        <p:origin x="272" y="184"/>
      </p:cViewPr>
      <p:guideLst/>
    </p:cSldViewPr>
  </p:slideViewPr>
  <p:outlineViewPr>
    <p:cViewPr>
      <p:scale>
        <a:sx n="33" d="100"/>
        <a:sy n="33" d="100"/>
      </p:scale>
      <p:origin x="0" y="-1157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9" r:id="rId20"/>
    <p:sldLayoutId id="2147483720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4%20-%20Documents.mp4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hyperlink" Target="Videos/Navy%20Marriage%20Video%2005%20-%20Documents,%20pt.%202.mp4" TargetMode="Externa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Marriage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C5FA04-61E6-4BF2-8F32-440A438D21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Taxes and Marriage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28C82C8-13FE-8CE5-33AD-84E01385A162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968657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Tax fundamentals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Three types of income taxes: </a:t>
            </a:r>
            <a:b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Federal, State, and FICA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BAH and BAS not taxed</a:t>
            </a: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Review your new tax situation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Update withholding on Direct Access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Use IRS Withholding Estimator at 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https://www.irs.gov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Ensure accuracy of filing status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Residency issues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Military Spouse Residency Relief Act (MSRRA)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Veterans Benefits and Transition Act</a:t>
            </a: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CG SUPRT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Free tax software, filing, and </a:t>
            </a:r>
            <a:b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professional assistance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61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D1866A-890F-6D29-BE56-45A853968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E7AADD-397E-A9A0-CCB4-95FECF8B1BF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Identity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Understand how to defend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or 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https://www.consumer.gov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endParaRPr lang="en-US" sz="2000" b="0" i="1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E7386752-3BBB-FE4F-A779-8D95CF814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EB5E87-E7D1-BAF6-5608-1D149E093B5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22077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D7EC10-2254-AAC2-A49F-E647F85FB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95C2F5-F464-66C7-4E43-6E28C77F7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2985-465A-CD9C-3AB9-4EE91AE7ACC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701860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EF53D7-5F78-085D-5425-670B80053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Housing and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8736-F356-CB84-EED5-CB1E8B7A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2" y="1666260"/>
            <a:ext cx="6397373" cy="46210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Housing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Options</a:t>
            </a:r>
          </a:p>
          <a:p>
            <a:pPr marL="1152144" lvl="2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Military housing or community</a:t>
            </a:r>
          </a:p>
          <a:p>
            <a:pPr marL="1152144" lvl="2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Rent or buy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Home buying – start planning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Attend a home buying class at the Health, Safety and Work-Life (HSWL) Regional Practice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Accuracy of current household accounts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Update mailing address with all creditors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Transportation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Update title, registration, and insurance to include new spouse</a:t>
            </a:r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BEA89236-AA6D-2153-0ECB-8B3EE8838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FF7A8-9F1B-460F-BC18-22C61441ECB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Rules of Buying a House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294750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10D85F-77D5-B186-E08C-0F25F99A86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Education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AC76-784A-956C-9A42-6BAB82F9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3" y="1666260"/>
            <a:ext cx="7217394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Post-9/11 GI Bill benefits transfer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Tuition Assistance (TA)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Student loan repayment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Saving for college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529 College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Coverdell Education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Uniform Transfer / Gift to Minors Act (UTMA / UGMA)</a:t>
            </a:r>
          </a:p>
          <a:p>
            <a:endParaRPr lang="en-US" dirty="0"/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F92304B3-8665-655F-67BA-90C5A5CCC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A0D17-E8C4-1715-FDE7-65C549D21071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Benefits and Savings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Paying off Student Loans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 Available</a:t>
            </a:r>
          </a:p>
        </p:txBody>
      </p:sp>
    </p:spTree>
    <p:extLst>
      <p:ext uri="{BB962C8B-B14F-4D97-AF65-F5344CB8AC3E}">
        <p14:creationId xmlns:p14="http://schemas.microsoft.com/office/powerpoint/2010/main" val="3494242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3686A1-B1D3-FC5E-8193-4CF21BC68F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Retirement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8BFC620-CC8A-B373-EED9-E5F54C8B1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systems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Review retirement savings goals</a:t>
            </a:r>
          </a:p>
          <a:p>
            <a:pPr marL="237744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retirement savings options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Civilian employer plans for non-military spouse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Spousal Roth or Traditional IRAs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</a:t>
            </a:r>
            <a:r>
              <a:rPr lang="en-US" altLang="en-US" sz="2000" dirty="0">
                <a:solidFill>
                  <a:srgbClr val="1B3867"/>
                </a:solidFill>
              </a:rPr>
              <a:t> update beneficiaries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619B232-D634-9D2E-728C-0E84F2B784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76A00-C396-3193-AFAB-02B45411D774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87090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Evaluate 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21781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Communication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Administrative Tasks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B05FD-2DAE-6B90-C3BC-76FA5AEF4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D137D-3DBF-0BA3-454F-7AF732C8C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5" y="1696525"/>
            <a:ext cx="6749143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Servicemembers’ Group Life Insurance (SGLI)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coverage and update beneficiaries if appropriate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SGLI Online Enrollment System (SOES)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 members coverage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Family Servicemembers’ Group Life Insurance (FSGLI)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Enroll spouse</a:t>
            </a:r>
            <a:endParaRPr lang="en-US" altLang="en-US" sz="25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life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coverage and update beneficiaries if appropriate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 vs. Permanent Policies</a:t>
            </a:r>
          </a:p>
        </p:txBody>
      </p:sp>
    </p:spTree>
    <p:extLst>
      <p:ext uri="{BB962C8B-B14F-4D97-AF65-F5344CB8AC3E}">
        <p14:creationId xmlns:p14="http://schemas.microsoft.com/office/powerpoint/2010/main" val="8524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ABF44-718F-3054-43ED-0CBD751FF7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Property and Auto Insurance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C4BDBBA-1BCB-153D-EFC6-32D0381C4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(homeowners / renters) and liability 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for adequacy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 as needed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 policies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Inform carrier of new marital status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Speak with your local legal assistance office regarding update of title(s) and registration(s)</a:t>
            </a:r>
          </a:p>
        </p:txBody>
      </p:sp>
    </p:spTree>
    <p:extLst>
      <p:ext uri="{BB962C8B-B14F-4D97-AF65-F5344CB8AC3E}">
        <p14:creationId xmlns:p14="http://schemas.microsoft.com/office/powerpoint/2010/main" val="7087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A0B00C-4931-7B42-E830-9E2DB853EB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Estate Planning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3AFC64-0F4C-888D-7723-6ED340AEF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important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Power of attorney (POA)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will or medical directives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Trusts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Asset titling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real estate deeds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Residency determination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Family Care Plan (optional)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Accounts with transfer on death (TOD), payable on death (POD), or beneficiary designations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your local legal assistance office </a:t>
            </a:r>
            <a:b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help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C58F04C-B9DA-94BC-F888-5F169439C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56C215-BE78-0E66-8559-9AF0E500D4C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 Planning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549640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4D86E905-0A0D-9ABC-0AC9-29D516494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E9EA0-FAC7-D70F-488E-C57D118B98BF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330231-1B70-0A2E-6FEE-E74D893038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Health and Dental Insurance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836724" cy="471803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new family members into DEERS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Duty – TRICARE (90 days / 120 days OCONUS)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Reserve – TRICARE Reserve Select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Coordination of benefits with TRICARE and civilian insurance plan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Coverage through civilian employment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dental 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Enrollment not automatic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Separate from TRICARE health 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A6EAF4-1BDD-3686-FF59-7E3E157FA5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25122D6D-14CB-3301-523F-118D3552A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746AE-2F6D-BA7D-8FF4-B8483B04E7DD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Survivor Benefits Overview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2EFC774-791E-5F47-FB04-5F6752F22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836724" cy="471803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Casualty Assistance Calls Officer (CACO)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assistance and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Military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Department of Veterans Affairs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Social Security Administration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Ongoing military benefits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 Plan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Dependent Educational Assistance (DEA)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programs</a:t>
            </a:r>
          </a:p>
          <a:p>
            <a:pPr marL="237744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742DE4-3A46-FC13-34B9-935BAD64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</a:rPr>
              <a:t>Use for EMERGENCIES ONLY!</a:t>
            </a:r>
            <a:endParaRPr lang="en-US" altLang="en-US" sz="25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Graphic depicting examples of what might be considered an &quot;Emergency&quot; and &quot;Not an emergency&quot;.">
            <a:extLst>
              <a:ext uri="{FF2B5EF4-FFF2-40B4-BE49-F238E27FC236}">
                <a16:creationId xmlns:a16="http://schemas.microsoft.com/office/drawing/2014/main" id="{9615803E-D1F9-14E0-D318-1B9B5AF4B324}"/>
              </a:ext>
            </a:extLst>
          </p:cNvPr>
          <p:cNvGrpSpPr/>
          <p:nvPr/>
        </p:nvGrpSpPr>
        <p:grpSpPr>
          <a:xfrm>
            <a:off x="1992150" y="3704712"/>
            <a:ext cx="6926382" cy="2199676"/>
            <a:chOff x="1414728" y="3927938"/>
            <a:chExt cx="6926382" cy="2199676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2A859FAF-D97B-9C49-EA30-0E8BC0214437}"/>
                </a:ext>
              </a:extLst>
            </p:cNvPr>
            <p:cNvSpPr txBox="1">
              <a:spLocks/>
            </p:cNvSpPr>
            <p:nvPr/>
          </p:nvSpPr>
          <p:spPr>
            <a:xfrm>
              <a:off x="1455188" y="3927938"/>
              <a:ext cx="323377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B0BD5095-E542-44BF-49AC-D20DDBDDA6CB}"/>
                </a:ext>
              </a:extLst>
            </p:cNvPr>
            <p:cNvSpPr txBox="1">
              <a:spLocks/>
            </p:cNvSpPr>
            <p:nvPr/>
          </p:nvSpPr>
          <p:spPr>
            <a:xfrm>
              <a:off x="5107341" y="3935889"/>
              <a:ext cx="323376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/>
                <a:t>Not an emergency</a:t>
              </a:r>
            </a:p>
          </p:txBody>
        </p:sp>
        <p:pic>
          <p:nvPicPr>
            <p:cNvPr id="9" name="Picture 8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D9D47916-E146-858A-6FEE-EB726C0A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728" y="5049710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your Marriage!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It’s important to talk about financial goals with your spouse so you can work together to achieve them.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you’ve learned: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Communication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Administrative Tasks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  <a:endParaRPr lang="en-US" altLang="en-US" sz="2000" b="0" strike="sngStrike" dirty="0">
              <a:solidFill>
                <a:srgbClr val="1B386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Communication and Administrative Tasks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DB516E-6182-1F1C-45C7-C66C0FF393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AA8C1CC-F042-9B73-6E07-4E63EC9FBC73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709865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new spouse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financial situation – review accounts, debts, and income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and long-term financial goals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– establish a spending plan, discuss spending habits, administration of household finances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and Investing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Rating As a Money Manager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Values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D6052AB8-FC47-4116-990C-66D6C2690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519C5-6900-A159-3775-6870D3A9EB8B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Worksheet, My Rating As a Money Manager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</a:p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 Available</a:t>
            </a:r>
          </a:p>
        </p:txBody>
      </p:sp>
    </p:spTree>
    <p:extLst>
      <p:ext uri="{BB962C8B-B14F-4D97-AF65-F5344CB8AC3E}">
        <p14:creationId xmlns:p14="http://schemas.microsoft.com/office/powerpoint/2010/main" val="91434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318255-C278-FED7-1B7E-EBFE486F99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Administrative Tasks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B29350F-2018-683A-E617-C2AC2BE3CDD2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709865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Marriage certificate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card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Driver’s license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Passport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 certificates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change updates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documents in a safe place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DEERS / RAPIDS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marital status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military IDs for spouse and children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to Pay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Payslip</a:t>
            </a: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DEERS updates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endParaRPr lang="en-US" sz="18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1FAC167A-9F3C-D6B0-0EC4-BA1D1D3DC3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D4AD5-0F91-096C-0E42-6C9B0FBDA99E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Marriage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</a:t>
            </a:r>
          </a:p>
        </p:txBody>
      </p:sp>
      <p:pic>
        <p:nvPicPr>
          <p:cNvPr id="6" name="Picture 5" descr="Image of Certificate of Witness to Marriage.">
            <a:hlinkClick r:id="rId3" action="ppaction://hlinkfile"/>
            <a:extLst>
              <a:ext uri="{FF2B5EF4-FFF2-40B4-BE49-F238E27FC236}">
                <a16:creationId xmlns:a16="http://schemas.microsoft.com/office/drawing/2014/main" id="{9A96110D-E2A8-58CD-D93E-8B6D66A7F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72" y="1772270"/>
            <a:ext cx="1905000" cy="1447800"/>
          </a:xfrm>
          <a:prstGeom prst="rect">
            <a:avLst/>
          </a:prstGeom>
        </p:spPr>
      </p:pic>
      <p:pic>
        <p:nvPicPr>
          <p:cNvPr id="7" name="Picture 6" descr="Sample of spouse ID card.">
            <a:hlinkClick r:id="rId5" action="ppaction://hlinkfile"/>
            <a:extLst>
              <a:ext uri="{FF2B5EF4-FFF2-40B4-BE49-F238E27FC236}">
                <a16:creationId xmlns:a16="http://schemas.microsoft.com/office/drawing/2014/main" id="{407A60E1-8656-364A-BBAD-213E60EC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8" t="1876" r="1681" b="2805"/>
          <a:stretch/>
        </p:blipFill>
        <p:spPr>
          <a:xfrm>
            <a:off x="6788472" y="3326080"/>
            <a:ext cx="2096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13028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 for 30 days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Plan for new or different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Establish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Monitor your plan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F91A7E-DB50-CFDF-2279-EE84E4B7E5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Banking and Bills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6487F0-4218-0832-9B4B-D1EFB4FBF343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714657" cy="44297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Banking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Review arrangements for accounts</a:t>
            </a:r>
          </a:p>
          <a:p>
            <a:pPr marL="1209294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Separate</a:t>
            </a:r>
          </a:p>
          <a:p>
            <a:pPr marL="1209294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Joint</a:t>
            </a:r>
          </a:p>
          <a:p>
            <a:pPr marL="1209294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Combination of separate and joint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Consider one joint account for paying bills if maintaining separate accounts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Paying bills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Establish system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Consider auto payments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Late payments will impact credit score</a:t>
            </a:r>
          </a:p>
        </p:txBody>
      </p:sp>
    </p:spTree>
    <p:extLst>
      <p:ext uri="{BB962C8B-B14F-4D97-AF65-F5344CB8AC3E}">
        <p14:creationId xmlns:p14="http://schemas.microsoft.com/office/powerpoint/2010/main" val="403575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Protect Your Credit Reputation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5129477" cy="5113918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Create a spending plan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Only apply if you need credit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698483" lvl="1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Review credit report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Check your three major credit reports at </a:t>
            </a: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Take advantage of free credit monitoring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Credit score factors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4982364" y="1413108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8" ma:contentTypeDescription="Create a new document." ma:contentTypeScope="" ma:versionID="1ba77bb6adedd42c35254964ca51af83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a8389bd31f0e4af25a9eb95ee9b27f65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2c4805a9-dc74-4644-b96f-167f72ca096e" xsi:nil="true"/>
    <SharedWithUsers xmlns="212bfd8b-67e8-494c-be0e-1cffc0be9cd4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864ED-1B16-4945-AF8F-DD36325F876D}"/>
</file>

<file path=customXml/itemProps2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2704</TotalTime>
  <Words>1248</Words>
  <Application>Microsoft Macintosh PowerPoint</Application>
  <PresentationFormat>Letter Paper (8.5x11 in)</PresentationFormat>
  <Paragraphs>289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Marriage</vt:lpstr>
      <vt:lpstr>Agenda</vt:lpstr>
      <vt:lpstr>Communication and Administrative Tasks</vt:lpstr>
      <vt:lpstr>Communication</vt:lpstr>
      <vt:lpstr>Administrative Tasks</vt:lpstr>
      <vt:lpstr>Basic Finance</vt:lpstr>
      <vt:lpstr>Spending Plan</vt:lpstr>
      <vt:lpstr>Banking and Bills</vt:lpstr>
      <vt:lpstr>Protect Your Credit Reputation</vt:lpstr>
      <vt:lpstr>Taxes and Marriage</vt:lpstr>
      <vt:lpstr>Consumer Protections</vt:lpstr>
      <vt:lpstr>Military Consumer Protections</vt:lpstr>
      <vt:lpstr>Misleading Consumer Practices</vt:lpstr>
      <vt:lpstr>Major Purchases</vt:lpstr>
      <vt:lpstr>Housing and Vehicles</vt:lpstr>
      <vt:lpstr>Education Opportunities</vt:lpstr>
      <vt:lpstr>Planning for the Future</vt:lpstr>
      <vt:lpstr>Retirement</vt:lpstr>
      <vt:lpstr>Evaluate LIFE Insurance Needs</vt:lpstr>
      <vt:lpstr>Life Insurance Overview</vt:lpstr>
      <vt:lpstr>Property and Auto Insurance</vt:lpstr>
      <vt:lpstr>Estate Planning</vt:lpstr>
      <vt:lpstr>Compensation, Benefits, and Entitlements</vt:lpstr>
      <vt:lpstr>Health and Dental Insurance</vt:lpstr>
      <vt:lpstr>Survivor Benefits</vt:lpstr>
      <vt:lpstr>Saving and Investing</vt:lpstr>
      <vt:lpstr>Emergency Fund Tips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245</cp:revision>
  <dcterms:created xsi:type="dcterms:W3CDTF">2020-11-16T05:07:15Z</dcterms:created>
  <dcterms:modified xsi:type="dcterms:W3CDTF">2024-03-26T16:47:28Z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Order">
    <vt:lpwstr>1012300.00000000</vt:lpwstr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